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4" autoAdjust="0"/>
    <p:restoredTop sz="94660"/>
  </p:normalViewPr>
  <p:slideViewPr>
    <p:cSldViewPr snapToGrid="0">
      <p:cViewPr varScale="1">
        <p:scale>
          <a:sx n="66" d="100"/>
          <a:sy n="66" d="100"/>
        </p:scale>
        <p:origin x="77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9CF87-2BE0-44C3-BC47-A64941F4F490}" type="datetimeFigureOut">
              <a:rPr lang="en-US" smtClean="0"/>
              <a:t>9/11/2020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968DD-122F-4E11-9EFB-CB2A4075C1F3}" type="slidenum">
              <a:rPr lang="en-US" smtClean="0"/>
              <a:t>‹#›</a:t>
            </a:fld>
            <a:endParaRPr lang="en-US"/>
          </a:p>
        </p:txBody>
      </p:sp>
    </p:spTree>
    <p:extLst>
      <p:ext uri="{BB962C8B-B14F-4D97-AF65-F5344CB8AC3E}">
        <p14:creationId xmlns:p14="http://schemas.microsoft.com/office/powerpoint/2010/main" val="3989524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welcome to my presentation.</a:t>
            </a:r>
          </a:p>
        </p:txBody>
      </p:sp>
      <p:sp>
        <p:nvSpPr>
          <p:cNvPr id="4" name="Slide Number Placeholder 3"/>
          <p:cNvSpPr>
            <a:spLocks noGrp="1"/>
          </p:cNvSpPr>
          <p:nvPr>
            <p:ph type="sldNum" sz="quarter" idx="5"/>
          </p:nvPr>
        </p:nvSpPr>
        <p:spPr/>
        <p:txBody>
          <a:bodyPr/>
          <a:lstStyle/>
          <a:p>
            <a:fld id="{A9E968DD-122F-4E11-9EFB-CB2A4075C1F3}" type="slidenum">
              <a:rPr lang="en-US" smtClean="0"/>
              <a:t>1</a:t>
            </a:fld>
            <a:endParaRPr lang="en-US"/>
          </a:p>
        </p:txBody>
      </p:sp>
    </p:spTree>
    <p:extLst>
      <p:ext uri="{BB962C8B-B14F-4D97-AF65-F5344CB8AC3E}">
        <p14:creationId xmlns:p14="http://schemas.microsoft.com/office/powerpoint/2010/main" val="2598874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drug is also known as salbutamol and is used to treat asthma and other conditions such as chronic obstructive pulmonary diseases. It is available in various forms as inhalation powder or tablets. It is availed in the brand name drugs ProAir HFA and Ventolin HFA, which means that it does not exist as a generic drug in the market. Among other diseases that can be treated or prevented through this drug is bronchospasm.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9E968DD-122F-4E11-9EFB-CB2A4075C1F3}" type="slidenum">
              <a:rPr lang="en-US" smtClean="0"/>
              <a:t>2</a:t>
            </a:fld>
            <a:endParaRPr lang="en-US"/>
          </a:p>
        </p:txBody>
      </p:sp>
    </p:spTree>
    <p:extLst>
      <p:ext uri="{BB962C8B-B14F-4D97-AF65-F5344CB8AC3E}">
        <p14:creationId xmlns:p14="http://schemas.microsoft.com/office/powerpoint/2010/main" val="1679320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Hypersensitivity or allergic reactions is the contraindication of the salbutamol drug, and individuals who have an allergy to milk protein are discouraged from using the drug. The drug also causes various adverse effects while others are short term and may not be very severe. Nervousness and tremors is a very common effect of the drug. Although it can occur on individuals at any age, children less than six years are mostly affected. Other mild effects include vomiting, headache, and dizziness. The drug is also associated with causing high blood pressure.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9E968DD-122F-4E11-9EFB-CB2A4075C1F3}" type="slidenum">
              <a:rPr lang="en-US" smtClean="0"/>
              <a:t>3</a:t>
            </a:fld>
            <a:endParaRPr lang="en-US"/>
          </a:p>
        </p:txBody>
      </p:sp>
    </p:spTree>
    <p:extLst>
      <p:ext uri="{BB962C8B-B14F-4D97-AF65-F5344CB8AC3E}">
        <p14:creationId xmlns:p14="http://schemas.microsoft.com/office/powerpoint/2010/main" val="2868219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salbutamol acts on beta-2 adrenergic receptors and relaxes bronchial smooth muscles. Although it acts on beta-1 adrenergic receptors, it has minimal impact. It prevents the occurrence of immediate hypersensitivity mediators from mast cells. The drug is available in various strengths and dosing, with each having the amount to consume indicated. Every form of the drug has its administration route, but the most important thing is to follow the prescription of a doctor. When symptoms persist, patients are advised to consult a doctor immediately.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9E968DD-122F-4E11-9EFB-CB2A4075C1F3}" type="slidenum">
              <a:rPr lang="en-US" smtClean="0"/>
              <a:t>4</a:t>
            </a:fld>
            <a:endParaRPr lang="en-US"/>
          </a:p>
        </p:txBody>
      </p:sp>
    </p:spTree>
    <p:extLst>
      <p:ext uri="{BB962C8B-B14F-4D97-AF65-F5344CB8AC3E}">
        <p14:creationId xmlns:p14="http://schemas.microsoft.com/office/powerpoint/2010/main" val="2294301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because the diagnosis cannot be done observing symptoms, chest radiography is necessary. It shows an image of the chest to determine whether swollen respiratory muscles are enabling suitable medication. Asthma diagnosis depends on the physical and historical examination of the patient. Chest radiography is an essential step in the treatment of asthma. An X-ray cannot detect the presence of asthma, making it hard to diagnose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9E968DD-122F-4E11-9EFB-CB2A4075C1F3}" type="slidenum">
              <a:rPr lang="en-US" smtClean="0"/>
              <a:t>5</a:t>
            </a:fld>
            <a:endParaRPr lang="en-US"/>
          </a:p>
        </p:txBody>
      </p:sp>
    </p:spTree>
    <p:extLst>
      <p:ext uri="{BB962C8B-B14F-4D97-AF65-F5344CB8AC3E}">
        <p14:creationId xmlns:p14="http://schemas.microsoft.com/office/powerpoint/2010/main" val="3946156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A9E968DD-122F-4E11-9EFB-CB2A4075C1F3}" type="slidenum">
              <a:rPr lang="en-US" smtClean="0"/>
              <a:t>6</a:t>
            </a:fld>
            <a:endParaRPr lang="en-US"/>
          </a:p>
        </p:txBody>
      </p:sp>
    </p:spTree>
    <p:extLst>
      <p:ext uri="{BB962C8B-B14F-4D97-AF65-F5344CB8AC3E}">
        <p14:creationId xmlns:p14="http://schemas.microsoft.com/office/powerpoint/2010/main" val="1196916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E71263-F1E8-48B7-9EB5-67C174A37AD8}" type="datetimeFigureOut">
              <a:rPr lang="en-US" smtClean="0"/>
              <a:t>9/11/2020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B7B9D60D-D76B-4BF8-8F13-06D43E90E4A9}"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367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E71263-F1E8-48B7-9EB5-67C174A37AD8}"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9D60D-D76B-4BF8-8F13-06D43E90E4A9}"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0996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E71263-F1E8-48B7-9EB5-67C174A37AD8}"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9D60D-D76B-4BF8-8F13-06D43E90E4A9}"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0592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E71263-F1E8-48B7-9EB5-67C174A37AD8}"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9D60D-D76B-4BF8-8F13-06D43E90E4A9}"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1727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E71263-F1E8-48B7-9EB5-67C174A37AD8}" type="datetimeFigureOut">
              <a:rPr lang="en-US" smtClean="0"/>
              <a:t>9/11/2020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B9D60D-D76B-4BF8-8F13-06D43E90E4A9}"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7804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E71263-F1E8-48B7-9EB5-67C174A37AD8}" type="datetimeFigureOut">
              <a:rPr lang="en-US" smtClean="0"/>
              <a:t>9/11/2020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B9D60D-D76B-4BF8-8F13-06D43E90E4A9}"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698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E71263-F1E8-48B7-9EB5-67C174A37AD8}" type="datetimeFigureOut">
              <a:rPr lang="en-US" smtClean="0"/>
              <a:t>9/11/2020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B9D60D-D76B-4BF8-8F13-06D43E90E4A9}" type="slidenum">
              <a:rPr lang="en-US" smtClean="0"/>
              <a:t>‹#›</a:t>
            </a:fld>
            <a:endParaRPr lang="en-US"/>
          </a:p>
        </p:txBody>
      </p:sp>
    </p:spTree>
    <p:extLst>
      <p:ext uri="{BB962C8B-B14F-4D97-AF65-F5344CB8AC3E}">
        <p14:creationId xmlns:p14="http://schemas.microsoft.com/office/powerpoint/2010/main" val="1554537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E71263-F1E8-48B7-9EB5-67C174A37AD8}"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B9D60D-D76B-4BF8-8F13-06D43E90E4A9}"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9901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5E71263-F1E8-48B7-9EB5-67C174A37AD8}" type="datetimeFigureOut">
              <a:rPr lang="en-US" smtClean="0"/>
              <a:t>9/11/2020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7B9D60D-D76B-4BF8-8F13-06D43E90E4A9}"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1158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E71263-F1E8-48B7-9EB5-67C174A37AD8}"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9D60D-D76B-4BF8-8F13-06D43E90E4A9}"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947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E71263-F1E8-48B7-9EB5-67C174A37AD8}"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9D60D-D76B-4BF8-8F13-06D43E90E4A9}"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0563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5E71263-F1E8-48B7-9EB5-67C174A37AD8}" type="datetimeFigureOut">
              <a:rPr lang="en-US" smtClean="0"/>
              <a:t>9/11/2020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7B9D60D-D76B-4BF8-8F13-06D43E90E4A9}"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1049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3A503-F8D9-47E4-ADD6-529F01C7FF60}"/>
              </a:ext>
            </a:extLst>
          </p:cNvPr>
          <p:cNvSpPr>
            <a:spLocks noGrp="1"/>
          </p:cNvSpPr>
          <p:nvPr>
            <p:ph type="ctrTitle"/>
          </p:nvPr>
        </p:nvSpPr>
        <p:spPr/>
        <p:txBody>
          <a:bodyPr>
            <a:normAutofit/>
          </a:bodyPr>
          <a:lstStyle/>
          <a:p>
            <a:r>
              <a:rPr lang="en-US" dirty="0">
                <a:effectLst/>
                <a:latin typeface="Times New Roman" panose="02020603050405020304" pitchFamily="18" charset="0"/>
                <a:ea typeface="Calibri" panose="020F0502020204030204" pitchFamily="34" charset="0"/>
              </a:rPr>
              <a:t>ALBUTEROL</a:t>
            </a:r>
            <a:endParaRPr lang="en-US" dirty="0"/>
          </a:p>
        </p:txBody>
      </p:sp>
      <p:sp>
        <p:nvSpPr>
          <p:cNvPr id="3" name="Subtitle 2">
            <a:extLst>
              <a:ext uri="{FF2B5EF4-FFF2-40B4-BE49-F238E27FC236}">
                <a16:creationId xmlns:a16="http://schemas.microsoft.com/office/drawing/2014/main" xmlns="" id="{1660B165-003E-48E9-8992-530B6CB2CBEE}"/>
              </a:ext>
            </a:extLst>
          </p:cNvPr>
          <p:cNvSpPr>
            <a:spLocks noGrp="1"/>
          </p:cNvSpPr>
          <p:nvPr>
            <p:ph type="subTitle" idx="1"/>
          </p:nvPr>
        </p:nvSpPr>
        <p:spPr/>
        <p:txBody>
          <a:bodyPr/>
          <a:lstStyle/>
          <a:p>
            <a:r>
              <a:rPr lang="en-US" dirty="0"/>
              <a:t>Mechanism, uses and effects of the drug.</a:t>
            </a:r>
          </a:p>
        </p:txBody>
      </p:sp>
    </p:spTree>
    <p:extLst>
      <p:ext uri="{BB962C8B-B14F-4D97-AF65-F5344CB8AC3E}">
        <p14:creationId xmlns:p14="http://schemas.microsoft.com/office/powerpoint/2010/main" val="2730927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D67374-8BF1-42BB-8CA8-161D503E799C}"/>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Albuterol/ salbutamol.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0D02D15A-4432-4FDE-A9B7-D81049568AA6}"/>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treatment drug for asthma and chronic obstructive pulmonary diseases (COPD)  (Gardenhire, 2019).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available as an inhalation powder or tablet.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drug is not available as a generic drug.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can be used to prevent bronchospasm.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79109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BFFD57-EAD9-485F-BE67-CA3D3BE19BD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contraindications and effects of the drug.</a:t>
            </a:r>
            <a:endParaRPr lang="en-US" dirty="0"/>
          </a:p>
        </p:txBody>
      </p:sp>
      <p:sp>
        <p:nvSpPr>
          <p:cNvPr id="3" name="Content Placeholder 2">
            <a:extLst>
              <a:ext uri="{FF2B5EF4-FFF2-40B4-BE49-F238E27FC236}">
                <a16:creationId xmlns:a16="http://schemas.microsoft.com/office/drawing/2014/main" xmlns="" id="{372F0728-7E24-4C04-AEAE-9A65E6BA9532}"/>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Hypersensitivity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Nervousness and tremors (Tsao,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Vomiting, headache, and dizziness.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High blood pressure.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94156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EA99F1-58C4-4770-AA81-DC1BF8227B48}"/>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Mechanism and administration of the drug.</a:t>
            </a:r>
            <a:endParaRPr lang="en-US" dirty="0"/>
          </a:p>
        </p:txBody>
      </p:sp>
      <p:sp>
        <p:nvSpPr>
          <p:cNvPr id="3" name="Content Placeholder 2">
            <a:extLst>
              <a:ext uri="{FF2B5EF4-FFF2-40B4-BE49-F238E27FC236}">
                <a16:creationId xmlns:a16="http://schemas.microsoft.com/office/drawing/2014/main" xmlns="" id="{0D6F1A28-C39C-4B9F-A7CE-7DF549128D86}"/>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acts on beta-2 adrenergic receptors relaxing bronchial smooth muscles (Prabhakaran et al,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prevents the release of immediate hypersensitivity mediators from mast cells.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drug comes in various strengths and dosing.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administered in various routes depending on the type of drug being used.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If symptoms persist, patients should consult a physician.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0187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2C2E0A-968A-41BA-A0B9-473CCF2D07B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clinical manifestations.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2A688A4D-9D94-4A08-AD92-870F3528A3D1}"/>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Doctors cannot diagnose a patient from observation of symptoms.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chest radiograph is taken to determine whether a patient has asthma.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X-ray cannot detect the presence of asthma.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Chest radiography enables doctors to trace swollen respiratory muscles.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92452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AE688A-9AE5-4BEF-A4B8-32522E94D44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xmlns="" id="{2B677DDA-6C48-45F1-8383-987D9CBB4EDD}"/>
              </a:ext>
            </a:extLst>
          </p:cNvPr>
          <p:cNvSpPr>
            <a:spLocks noGrp="1"/>
          </p:cNvSpPr>
          <p:nvPr>
            <p:ph idx="1"/>
          </p:nvPr>
        </p:nvSpPr>
        <p:spPr/>
        <p:txBody>
          <a:bodyPr>
            <a:normAutofit/>
          </a:bodyPr>
          <a:lstStyle/>
          <a:p>
            <a:pPr marL="457200" marR="0" indent="-45720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Gardenhire, D. S. (2019). Rau&amp;#39;s Respiratory Care Pharmacology E-Book. Elsevier Health Sciences. https://evolve.elsevier.com/cs/product/9780323594677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Prabhakaran, S., Abu‐Hasan, M., &amp;amp;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Hendeles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 (2017). Benzalkonium chloride: a bronchoconstriction preservative in continuous albuterol nebulizer solutions. Pharmacotherapy: The Journal of Human Pharmacology and Drug Therapy, 37(5), 607-610. https://www.sciencedirect.com/science/article/pii/S2213007117300783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Tsao, C. Y. (2016). Effective treatment with albuterol in DOK7 congenital Myasthenic syndrome in children. Pediatric neurology, 54, 85-87. https://www.sciencedirect.com/science/article/abs/pii/S0887899415301053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714328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12</TotalTime>
  <Words>577</Words>
  <Application>Microsoft Office PowerPoint</Application>
  <PresentationFormat>Widescreen</PresentationFormat>
  <Paragraphs>39</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Gill Sans MT</vt:lpstr>
      <vt:lpstr>Times New Roman</vt:lpstr>
      <vt:lpstr>Gallery</vt:lpstr>
      <vt:lpstr>ALBUTEROL</vt:lpstr>
      <vt:lpstr>Albuterol/ salbutamol.  </vt:lpstr>
      <vt:lpstr>contraindications and effects of the drug.</vt:lpstr>
      <vt:lpstr>Mechanism and administration of the drug.</vt:lpstr>
      <vt:lpstr>clinical manifestations.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ALBUTEROL</dc:title>
  <dc:creator>kanyi</dc:creator>
  <cp:lastModifiedBy>hp</cp:lastModifiedBy>
  <cp:revision>2</cp:revision>
  <dcterms:created xsi:type="dcterms:W3CDTF">2020-09-11T01:01:50Z</dcterms:created>
  <dcterms:modified xsi:type="dcterms:W3CDTF">2020-09-11T01:17:48Z</dcterms:modified>
</cp:coreProperties>
</file>